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61" r:id="rId4"/>
    <p:sldId id="262" r:id="rId5"/>
    <p:sldId id="258" r:id="rId6"/>
    <p:sldId id="263" r:id="rId7"/>
    <p:sldId id="264" r:id="rId8"/>
    <p:sldId id="259" r:id="rId9"/>
    <p:sldId id="265" r:id="rId10"/>
    <p:sldId id="266" r:id="rId11"/>
    <p:sldId id="267" r:id="rId12"/>
    <p:sldId id="268" r:id="rId13"/>
    <p:sldId id="26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7"/>
    <p:restoredTop sz="94690"/>
  </p:normalViewPr>
  <p:slideViewPr>
    <p:cSldViewPr snapToGrid="0" snapToObjects="1">
      <p:cViewPr varScale="1">
        <p:scale>
          <a:sx n="99" d="100"/>
          <a:sy n="99" d="100"/>
        </p:scale>
        <p:origin x="40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42729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8519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1/18/20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70769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1/18/20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277260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1/18/20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653392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1/18/20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371479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1/18/20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07598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1/18/20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510309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1/18/20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9193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2271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379400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51075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1/18/20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4391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1/18/20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74756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1/18/20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65327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28417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1/18/20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595274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1/18/20</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184815169"/>
      </p:ext>
    </p:extLst>
  </p:cSld>
  <p:clrMap bg1="dk1" tx1="lt1" bg2="dk2" tx2="lt2" accent1="accent1" accent2="accent2" accent3="accent3" accent4="accent4" accent5="accent5" accent6="accent6" hlink="hlink" folHlink="folHlink"/>
  <p:sldLayoutIdLst>
    <p:sldLayoutId id="2147483677" r:id="rId1"/>
    <p:sldLayoutId id="2147483676" r:id="rId2"/>
    <p:sldLayoutId id="2147483675" r:id="rId3"/>
    <p:sldLayoutId id="2147483674" r:id="rId4"/>
    <p:sldLayoutId id="2147483673" r:id="rId5"/>
    <p:sldLayoutId id="2147483672" r:id="rId6"/>
    <p:sldLayoutId id="2147483671" r:id="rId7"/>
    <p:sldLayoutId id="2147483670" r:id="rId8"/>
    <p:sldLayoutId id="2147483669" r:id="rId9"/>
    <p:sldLayoutId id="2147483668" r:id="rId10"/>
    <p:sldLayoutId id="2147483661" r:id="rId11"/>
    <p:sldLayoutId id="2147483662" r:id="rId12"/>
    <p:sldLayoutId id="2147483663" r:id="rId13"/>
    <p:sldLayoutId id="2147483664" r:id="rId14"/>
    <p:sldLayoutId id="2147483665" r:id="rId15"/>
    <p:sldLayoutId id="2147483666" r:id="rId16"/>
    <p:sldLayoutId id="2147483667" r:id="rId17"/>
  </p:sldLayoutIdLst>
  <p:hf sldNum="0" hdr="0" ftr="0" dt="0"/>
  <p:txStyles>
    <p:titleStyle>
      <a:lvl1pPr algn="ctr" defTabSz="457200" rtl="0" eaLnBrk="1" latinLnBrk="0" hangingPunct="1">
        <a:lnSpc>
          <a:spcPct val="100000"/>
        </a:lnSpc>
        <a:spcBef>
          <a:spcPct val="0"/>
        </a:spcBef>
        <a:buNone/>
        <a:defRPr sz="4000" i="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00000"/>
        </a:lnSpc>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hyperlink" Target="https://components101.com/articles/resistor-basics-types-and-uses" TargetMode="External"/><Relationship Id="rId2" Type="http://schemas.openxmlformats.org/officeDocument/2006/relationships/image" Target="../media/image6.jpeg"/><Relationship Id="rId1" Type="http://schemas.openxmlformats.org/officeDocument/2006/relationships/slideLayout" Target="../slideLayouts/slideLayout1.xml"/><Relationship Id="rId6" Type="http://schemas.openxmlformats.org/officeDocument/2006/relationships/hyperlink" Target="https://learn.sparkfun.com/tutorials/resistors/all" TargetMode="External"/><Relationship Id="rId5" Type="http://schemas.openxmlformats.org/officeDocument/2006/relationships/hyperlink" Target="http://denethor.wlu.ca/pc200/resistance/resistors_fixed.shtml" TargetMode="External"/><Relationship Id="rId4" Type="http://schemas.openxmlformats.org/officeDocument/2006/relationships/hyperlink" Target="https://whatis.techtarget.com/definition/resistor"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 Id="rId5" Type="http://schemas.openxmlformats.org/officeDocument/2006/relationships/image" Target="../media/image9.tiff"/><Relationship Id="rId4" Type="http://schemas.openxmlformats.org/officeDocument/2006/relationships/image" Target="../media/image8.tiff"/></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 Id="rId5" Type="http://schemas.openxmlformats.org/officeDocument/2006/relationships/image" Target="../media/image11.tiff"/><Relationship Id="rId4" Type="http://schemas.openxmlformats.org/officeDocument/2006/relationships/image" Target="../media/image10.tiff"/></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 Id="rId5" Type="http://schemas.openxmlformats.org/officeDocument/2006/relationships/image" Target="../media/image13.tiff"/><Relationship Id="rId4" Type="http://schemas.openxmlformats.org/officeDocument/2006/relationships/image" Target="../media/image12.tiff"/></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 Id="rId5" Type="http://schemas.openxmlformats.org/officeDocument/2006/relationships/image" Target="../media/image15.tiff"/><Relationship Id="rId4" Type="http://schemas.openxmlformats.org/officeDocument/2006/relationships/image" Target="../media/image14.tiff"/></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FD0030-DE96-4BEA-9A93-43B1A61DE38A}"/>
              </a:ext>
            </a:extLst>
          </p:cNvPr>
          <p:cNvPicPr>
            <a:picLocks noChangeAspect="1"/>
          </p:cNvPicPr>
          <p:nvPr/>
        </p:nvPicPr>
        <p:blipFill rotWithShape="1">
          <a:blip r:embed="rId3">
            <a:alphaModFix amt="3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D4FBAEAA-69A1-AE46-A33D-795148361E81}"/>
              </a:ext>
            </a:extLst>
          </p:cNvPr>
          <p:cNvSpPr>
            <a:spLocks noGrp="1"/>
          </p:cNvSpPr>
          <p:nvPr>
            <p:ph type="ctrTitle"/>
          </p:nvPr>
        </p:nvSpPr>
        <p:spPr>
          <a:xfrm>
            <a:off x="1370693" y="1769540"/>
            <a:ext cx="9440034" cy="1828801"/>
          </a:xfrm>
        </p:spPr>
        <p:txBody>
          <a:bodyPr>
            <a:normAutofit/>
          </a:bodyPr>
          <a:lstStyle/>
          <a:p>
            <a:r>
              <a:rPr lang="en-US" dirty="0"/>
              <a:t>Resistor</a:t>
            </a:r>
          </a:p>
        </p:txBody>
      </p:sp>
      <p:sp>
        <p:nvSpPr>
          <p:cNvPr id="3" name="Subtitle 2">
            <a:extLst>
              <a:ext uri="{FF2B5EF4-FFF2-40B4-BE49-F238E27FC236}">
                <a16:creationId xmlns:a16="http://schemas.microsoft.com/office/drawing/2014/main" id="{E50E800C-03E6-F74B-9D40-F1716938B13F}"/>
              </a:ext>
            </a:extLst>
          </p:cNvPr>
          <p:cNvSpPr>
            <a:spLocks noGrp="1"/>
          </p:cNvSpPr>
          <p:nvPr>
            <p:ph type="subTitle" idx="1"/>
          </p:nvPr>
        </p:nvSpPr>
        <p:spPr>
          <a:xfrm>
            <a:off x="1370693" y="3773489"/>
            <a:ext cx="9440034" cy="1049867"/>
          </a:xfrm>
        </p:spPr>
        <p:txBody>
          <a:bodyPr>
            <a:normAutofit/>
          </a:bodyPr>
          <a:lstStyle/>
          <a:p>
            <a:r>
              <a:rPr lang="en-US" dirty="0"/>
              <a:t>Description and Uses</a:t>
            </a:r>
          </a:p>
        </p:txBody>
      </p:sp>
    </p:spTree>
    <p:extLst>
      <p:ext uri="{BB962C8B-B14F-4D97-AF65-F5344CB8AC3E}">
        <p14:creationId xmlns:p14="http://schemas.microsoft.com/office/powerpoint/2010/main" val="6710393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FD0030-DE96-4BEA-9A93-43B1A61DE38A}"/>
              </a:ext>
            </a:extLst>
          </p:cNvPr>
          <p:cNvPicPr>
            <a:picLocks noChangeAspect="1"/>
          </p:cNvPicPr>
          <p:nvPr/>
        </p:nvPicPr>
        <p:blipFill rotWithShape="1">
          <a:blip r:embed="rId3">
            <a:alphaModFix amt="35000"/>
          </a:blip>
          <a:srcRect/>
          <a:stretch/>
        </p:blipFill>
        <p:spPr>
          <a:xfrm>
            <a:off x="-5280" y="10"/>
            <a:ext cx="12191980" cy="6857990"/>
          </a:xfrm>
          <a:prstGeom prst="rect">
            <a:avLst/>
          </a:prstGeom>
        </p:spPr>
      </p:pic>
      <p:sp>
        <p:nvSpPr>
          <p:cNvPr id="2" name="Title 1">
            <a:extLst>
              <a:ext uri="{FF2B5EF4-FFF2-40B4-BE49-F238E27FC236}">
                <a16:creationId xmlns:a16="http://schemas.microsoft.com/office/drawing/2014/main" id="{D4FBAEAA-69A1-AE46-A33D-795148361E81}"/>
              </a:ext>
            </a:extLst>
          </p:cNvPr>
          <p:cNvSpPr>
            <a:spLocks noGrp="1"/>
          </p:cNvSpPr>
          <p:nvPr>
            <p:ph type="ctrTitle"/>
          </p:nvPr>
        </p:nvSpPr>
        <p:spPr>
          <a:xfrm>
            <a:off x="1370693" y="688978"/>
            <a:ext cx="9440034" cy="1049867"/>
          </a:xfrm>
        </p:spPr>
        <p:txBody>
          <a:bodyPr>
            <a:normAutofit/>
          </a:bodyPr>
          <a:lstStyle/>
          <a:p>
            <a:r>
              <a:rPr lang="en-US" dirty="0"/>
              <a:t>Issues with Resistors Cont.</a:t>
            </a:r>
          </a:p>
        </p:txBody>
      </p:sp>
      <p:sp>
        <p:nvSpPr>
          <p:cNvPr id="3" name="Subtitle 2">
            <a:extLst>
              <a:ext uri="{FF2B5EF4-FFF2-40B4-BE49-F238E27FC236}">
                <a16:creationId xmlns:a16="http://schemas.microsoft.com/office/drawing/2014/main" id="{E50E800C-03E6-F74B-9D40-F1716938B13F}"/>
              </a:ext>
            </a:extLst>
          </p:cNvPr>
          <p:cNvSpPr>
            <a:spLocks noGrp="1"/>
          </p:cNvSpPr>
          <p:nvPr>
            <p:ph type="subTitle" idx="1"/>
          </p:nvPr>
        </p:nvSpPr>
        <p:spPr>
          <a:xfrm>
            <a:off x="1370693" y="2189388"/>
            <a:ext cx="9440034" cy="4185654"/>
          </a:xfrm>
        </p:spPr>
        <p:txBody>
          <a:bodyPr>
            <a:normAutofit/>
          </a:bodyPr>
          <a:lstStyle/>
          <a:p>
            <a:r>
              <a:rPr lang="en-US" dirty="0"/>
              <a:t>Resistors are always manufactured and placed with a tolerance value in mind.</a:t>
            </a:r>
          </a:p>
          <a:p>
            <a:r>
              <a:rPr lang="en-US" dirty="0"/>
              <a:t>Tolerance is the amount of variation in the ideal numbers specified by a resistor due to physical components, composition of the resistor, aging, and potential variation in construction.</a:t>
            </a:r>
          </a:p>
          <a:p>
            <a:r>
              <a:rPr lang="en-US" dirty="0"/>
              <a:t>Resistors are usually marked with a tolerance level, meaning that specific resistor is expected to operate within the specified Ohms plus or minus the resistance level.</a:t>
            </a:r>
          </a:p>
          <a:p>
            <a:r>
              <a:rPr lang="en-US" dirty="0"/>
              <a:t>A resistor labelled 1.2 Ohms +- 10% will operate between 1.08 Ohms and 1.32 Ohms.</a:t>
            </a:r>
          </a:p>
          <a:p>
            <a:endParaRPr lang="en-US" dirty="0"/>
          </a:p>
          <a:p>
            <a:r>
              <a:rPr lang="en-US" dirty="0"/>
              <a:t>If a tolerance is not given, the most common value is 20%.</a:t>
            </a:r>
          </a:p>
        </p:txBody>
      </p:sp>
    </p:spTree>
    <p:extLst>
      <p:ext uri="{BB962C8B-B14F-4D97-AF65-F5344CB8AC3E}">
        <p14:creationId xmlns:p14="http://schemas.microsoft.com/office/powerpoint/2010/main" val="4123109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FD0030-DE96-4BEA-9A93-43B1A61DE38A}"/>
              </a:ext>
            </a:extLst>
          </p:cNvPr>
          <p:cNvPicPr>
            <a:picLocks noChangeAspect="1"/>
          </p:cNvPicPr>
          <p:nvPr/>
        </p:nvPicPr>
        <p:blipFill rotWithShape="1">
          <a:blip r:embed="rId3">
            <a:alphaModFix amt="35000"/>
          </a:blip>
          <a:srcRect/>
          <a:stretch/>
        </p:blipFill>
        <p:spPr>
          <a:xfrm>
            <a:off x="-5280" y="10"/>
            <a:ext cx="12191980" cy="6857990"/>
          </a:xfrm>
          <a:prstGeom prst="rect">
            <a:avLst/>
          </a:prstGeom>
        </p:spPr>
      </p:pic>
      <p:sp>
        <p:nvSpPr>
          <p:cNvPr id="2" name="Title 1">
            <a:extLst>
              <a:ext uri="{FF2B5EF4-FFF2-40B4-BE49-F238E27FC236}">
                <a16:creationId xmlns:a16="http://schemas.microsoft.com/office/drawing/2014/main" id="{D4FBAEAA-69A1-AE46-A33D-795148361E81}"/>
              </a:ext>
            </a:extLst>
          </p:cNvPr>
          <p:cNvSpPr>
            <a:spLocks noGrp="1"/>
          </p:cNvSpPr>
          <p:nvPr>
            <p:ph type="ctrTitle"/>
          </p:nvPr>
        </p:nvSpPr>
        <p:spPr>
          <a:xfrm>
            <a:off x="1370693" y="688978"/>
            <a:ext cx="9440034" cy="1049867"/>
          </a:xfrm>
        </p:spPr>
        <p:txBody>
          <a:bodyPr>
            <a:normAutofit/>
          </a:bodyPr>
          <a:lstStyle/>
          <a:p>
            <a:r>
              <a:rPr lang="en-US" dirty="0"/>
              <a:t>Resistor Band Colors</a:t>
            </a:r>
          </a:p>
        </p:txBody>
      </p:sp>
      <p:sp>
        <p:nvSpPr>
          <p:cNvPr id="3" name="Subtitle 2">
            <a:extLst>
              <a:ext uri="{FF2B5EF4-FFF2-40B4-BE49-F238E27FC236}">
                <a16:creationId xmlns:a16="http://schemas.microsoft.com/office/drawing/2014/main" id="{E50E800C-03E6-F74B-9D40-F1716938B13F}"/>
              </a:ext>
            </a:extLst>
          </p:cNvPr>
          <p:cNvSpPr>
            <a:spLocks noGrp="1"/>
          </p:cNvSpPr>
          <p:nvPr>
            <p:ph type="subTitle" idx="1"/>
          </p:nvPr>
        </p:nvSpPr>
        <p:spPr>
          <a:xfrm>
            <a:off x="1370693" y="2189388"/>
            <a:ext cx="9440034" cy="4185654"/>
          </a:xfrm>
        </p:spPr>
        <p:txBody>
          <a:bodyPr>
            <a:normAutofit/>
          </a:bodyPr>
          <a:lstStyle/>
          <a:p>
            <a:r>
              <a:rPr lang="en-US" dirty="0"/>
              <a:t>Resistors are marked with colored bands that show the value of the resistor, given the resistor is large enough for markings. </a:t>
            </a:r>
          </a:p>
          <a:p>
            <a:r>
              <a:rPr lang="en-US" dirty="0"/>
              <a:t>A 4-band color code is used for carbon-composite and metal oxide resistors.</a:t>
            </a:r>
          </a:p>
          <a:p>
            <a:r>
              <a:rPr lang="en-US" dirty="0"/>
              <a:t>A 5-band color code is used for more accurate metal resistors.</a:t>
            </a:r>
          </a:p>
          <a:p>
            <a:r>
              <a:rPr lang="en-US" dirty="0"/>
              <a:t>A 6-band color code includes the Temperature Coefficient of Resistance .</a:t>
            </a:r>
          </a:p>
          <a:p>
            <a:r>
              <a:rPr lang="en-US" dirty="0"/>
              <a:t>Resistor bands are read from left to right, allowing users to understand values and multipliers.</a:t>
            </a:r>
            <a:br>
              <a:rPr lang="en-US" dirty="0"/>
            </a:br>
            <a:r>
              <a:rPr lang="en-US" dirty="0"/>
              <a:t>A chart of band colors and how to read them is on the next slide.</a:t>
            </a:r>
          </a:p>
        </p:txBody>
      </p:sp>
    </p:spTree>
    <p:extLst>
      <p:ext uri="{BB962C8B-B14F-4D97-AF65-F5344CB8AC3E}">
        <p14:creationId xmlns:p14="http://schemas.microsoft.com/office/powerpoint/2010/main" val="2773776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FD0030-DE96-4BEA-9A93-43B1A61DE38A}"/>
              </a:ext>
            </a:extLst>
          </p:cNvPr>
          <p:cNvPicPr>
            <a:picLocks noChangeAspect="1"/>
          </p:cNvPicPr>
          <p:nvPr/>
        </p:nvPicPr>
        <p:blipFill rotWithShape="1">
          <a:blip r:embed="rId3">
            <a:alphaModFix amt="35000"/>
          </a:blip>
          <a:srcRect/>
          <a:stretch/>
        </p:blipFill>
        <p:spPr>
          <a:xfrm>
            <a:off x="-5280" y="10"/>
            <a:ext cx="12191980" cy="6857990"/>
          </a:xfrm>
          <a:prstGeom prst="rect">
            <a:avLst/>
          </a:prstGeom>
        </p:spPr>
      </p:pic>
      <p:sp>
        <p:nvSpPr>
          <p:cNvPr id="2" name="Title 1">
            <a:extLst>
              <a:ext uri="{FF2B5EF4-FFF2-40B4-BE49-F238E27FC236}">
                <a16:creationId xmlns:a16="http://schemas.microsoft.com/office/drawing/2014/main" id="{D4FBAEAA-69A1-AE46-A33D-795148361E81}"/>
              </a:ext>
            </a:extLst>
          </p:cNvPr>
          <p:cNvSpPr>
            <a:spLocks noGrp="1"/>
          </p:cNvSpPr>
          <p:nvPr>
            <p:ph type="ctrTitle"/>
          </p:nvPr>
        </p:nvSpPr>
        <p:spPr>
          <a:xfrm>
            <a:off x="1370693" y="688978"/>
            <a:ext cx="9440034" cy="1049867"/>
          </a:xfrm>
        </p:spPr>
        <p:txBody>
          <a:bodyPr>
            <a:normAutofit/>
          </a:bodyPr>
          <a:lstStyle/>
          <a:p>
            <a:r>
              <a:rPr lang="en-US" dirty="0"/>
              <a:t>Resistor Band Colors</a:t>
            </a:r>
          </a:p>
        </p:txBody>
      </p:sp>
      <p:pic>
        <p:nvPicPr>
          <p:cNvPr id="8" name="Picture 7">
            <a:extLst>
              <a:ext uri="{FF2B5EF4-FFF2-40B4-BE49-F238E27FC236}">
                <a16:creationId xmlns:a16="http://schemas.microsoft.com/office/drawing/2014/main" id="{205A1F8D-28C6-8F40-BBD4-DA5858770044}"/>
              </a:ext>
            </a:extLst>
          </p:cNvPr>
          <p:cNvPicPr>
            <a:picLocks noChangeAspect="1"/>
          </p:cNvPicPr>
          <p:nvPr/>
        </p:nvPicPr>
        <p:blipFill>
          <a:blip r:embed="rId4"/>
          <a:stretch>
            <a:fillRect/>
          </a:stretch>
        </p:blipFill>
        <p:spPr>
          <a:xfrm>
            <a:off x="1041042" y="2098558"/>
            <a:ext cx="10109915" cy="3415884"/>
          </a:xfrm>
          <a:prstGeom prst="rect">
            <a:avLst/>
          </a:prstGeom>
        </p:spPr>
      </p:pic>
    </p:spTree>
    <p:extLst>
      <p:ext uri="{BB962C8B-B14F-4D97-AF65-F5344CB8AC3E}">
        <p14:creationId xmlns:p14="http://schemas.microsoft.com/office/powerpoint/2010/main" val="1878755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FD0030-DE96-4BEA-9A93-43B1A61DE38A}"/>
              </a:ext>
            </a:extLst>
          </p:cNvPr>
          <p:cNvPicPr>
            <a:picLocks noChangeAspect="1"/>
          </p:cNvPicPr>
          <p:nvPr/>
        </p:nvPicPr>
        <p:blipFill rotWithShape="1">
          <a:blip r:embed="rId3">
            <a:alphaModFix amt="3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D4FBAEAA-69A1-AE46-A33D-795148361E81}"/>
              </a:ext>
            </a:extLst>
          </p:cNvPr>
          <p:cNvSpPr>
            <a:spLocks noGrp="1"/>
          </p:cNvSpPr>
          <p:nvPr>
            <p:ph type="ctrTitle"/>
          </p:nvPr>
        </p:nvSpPr>
        <p:spPr>
          <a:xfrm>
            <a:off x="1370693" y="688978"/>
            <a:ext cx="9440034" cy="1049867"/>
          </a:xfrm>
        </p:spPr>
        <p:txBody>
          <a:bodyPr>
            <a:normAutofit/>
          </a:bodyPr>
          <a:lstStyle/>
          <a:p>
            <a:r>
              <a:rPr lang="en-US" dirty="0"/>
              <a:t>Sources</a:t>
            </a:r>
          </a:p>
        </p:txBody>
      </p:sp>
      <p:sp>
        <p:nvSpPr>
          <p:cNvPr id="3" name="Subtitle 2">
            <a:extLst>
              <a:ext uri="{FF2B5EF4-FFF2-40B4-BE49-F238E27FC236}">
                <a16:creationId xmlns:a16="http://schemas.microsoft.com/office/drawing/2014/main" id="{E50E800C-03E6-F74B-9D40-F1716938B13F}"/>
              </a:ext>
            </a:extLst>
          </p:cNvPr>
          <p:cNvSpPr>
            <a:spLocks noGrp="1"/>
          </p:cNvSpPr>
          <p:nvPr>
            <p:ph type="subTitle" idx="1"/>
          </p:nvPr>
        </p:nvSpPr>
        <p:spPr>
          <a:xfrm>
            <a:off x="1370693" y="2379133"/>
            <a:ext cx="9440034" cy="3506512"/>
          </a:xfrm>
        </p:spPr>
        <p:txBody>
          <a:bodyPr>
            <a:normAutofit/>
          </a:bodyPr>
          <a:lstStyle/>
          <a:p>
            <a:r>
              <a:rPr lang="en-US" dirty="0">
                <a:hlinkClick r:id="rId4"/>
              </a:rPr>
              <a:t>https://whatis.techtarget.com/definition/resistor</a:t>
            </a:r>
            <a:r>
              <a:rPr lang="en-US" dirty="0"/>
              <a:t> </a:t>
            </a:r>
          </a:p>
          <a:p>
            <a:r>
              <a:rPr lang="en-US" dirty="0">
                <a:hlinkClick r:id="rId5"/>
              </a:rPr>
              <a:t>http://denethor.wlu.ca/pc200/resistance/resistors_fixed.shtml</a:t>
            </a:r>
            <a:endParaRPr lang="en-US" dirty="0"/>
          </a:p>
          <a:p>
            <a:r>
              <a:rPr lang="en-US" dirty="0">
                <a:hlinkClick r:id="rId6"/>
              </a:rPr>
              <a:t>https://learn.sparkfun.com/tutorials/resistors/all</a:t>
            </a:r>
            <a:endParaRPr lang="en-US" dirty="0"/>
          </a:p>
          <a:p>
            <a:r>
              <a:rPr lang="en-US" dirty="0">
                <a:hlinkClick r:id="rId7"/>
              </a:rPr>
              <a:t>https://components101.com/articles/resistor-basics-types-and-uses</a:t>
            </a:r>
            <a:endParaRPr lang="en-US" dirty="0"/>
          </a:p>
          <a:p>
            <a:endParaRPr lang="en-US" dirty="0"/>
          </a:p>
        </p:txBody>
      </p:sp>
    </p:spTree>
    <p:extLst>
      <p:ext uri="{BB962C8B-B14F-4D97-AF65-F5344CB8AC3E}">
        <p14:creationId xmlns:p14="http://schemas.microsoft.com/office/powerpoint/2010/main" val="979607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FD0030-DE96-4BEA-9A93-43B1A61DE38A}"/>
              </a:ext>
            </a:extLst>
          </p:cNvPr>
          <p:cNvPicPr>
            <a:picLocks noChangeAspect="1"/>
          </p:cNvPicPr>
          <p:nvPr/>
        </p:nvPicPr>
        <p:blipFill rotWithShape="1">
          <a:blip r:embed="rId3">
            <a:alphaModFix amt="35000"/>
          </a:blip>
          <a:srcRect/>
          <a:stretch/>
        </p:blipFill>
        <p:spPr>
          <a:xfrm>
            <a:off x="0" y="0"/>
            <a:ext cx="12191980" cy="6857990"/>
          </a:xfrm>
          <a:prstGeom prst="rect">
            <a:avLst/>
          </a:prstGeom>
        </p:spPr>
      </p:pic>
      <p:sp>
        <p:nvSpPr>
          <p:cNvPr id="2" name="Title 1">
            <a:extLst>
              <a:ext uri="{FF2B5EF4-FFF2-40B4-BE49-F238E27FC236}">
                <a16:creationId xmlns:a16="http://schemas.microsoft.com/office/drawing/2014/main" id="{D4FBAEAA-69A1-AE46-A33D-795148361E81}"/>
              </a:ext>
            </a:extLst>
          </p:cNvPr>
          <p:cNvSpPr>
            <a:spLocks noGrp="1"/>
          </p:cNvSpPr>
          <p:nvPr>
            <p:ph type="ctrTitle"/>
          </p:nvPr>
        </p:nvSpPr>
        <p:spPr>
          <a:xfrm>
            <a:off x="1370693" y="311944"/>
            <a:ext cx="9440034" cy="1049867"/>
          </a:xfrm>
        </p:spPr>
        <p:txBody>
          <a:bodyPr>
            <a:normAutofit/>
          </a:bodyPr>
          <a:lstStyle/>
          <a:p>
            <a:r>
              <a:rPr lang="en-US" dirty="0"/>
              <a:t>What is a resistor</a:t>
            </a:r>
          </a:p>
        </p:txBody>
      </p:sp>
      <p:sp>
        <p:nvSpPr>
          <p:cNvPr id="3" name="Subtitle 2">
            <a:extLst>
              <a:ext uri="{FF2B5EF4-FFF2-40B4-BE49-F238E27FC236}">
                <a16:creationId xmlns:a16="http://schemas.microsoft.com/office/drawing/2014/main" id="{E50E800C-03E6-F74B-9D40-F1716938B13F}"/>
              </a:ext>
            </a:extLst>
          </p:cNvPr>
          <p:cNvSpPr>
            <a:spLocks noGrp="1"/>
          </p:cNvSpPr>
          <p:nvPr>
            <p:ph type="subTitle" idx="1"/>
          </p:nvPr>
        </p:nvSpPr>
        <p:spPr>
          <a:xfrm>
            <a:off x="1370693" y="1996204"/>
            <a:ext cx="9440034" cy="4224292"/>
          </a:xfrm>
        </p:spPr>
        <p:txBody>
          <a:bodyPr>
            <a:normAutofit lnSpcReduction="10000"/>
          </a:bodyPr>
          <a:lstStyle/>
          <a:p>
            <a:r>
              <a:rPr lang="en-US" dirty="0"/>
              <a:t>A resistor is an electrical component that is designed to have a specific level of resistance to electrical current. </a:t>
            </a:r>
          </a:p>
          <a:p>
            <a:r>
              <a:rPr lang="en-US" dirty="0"/>
              <a:t>Resistors appear in various sizes but are most commonly available in 1/8 Watt, ¼ Watt, ½ Watt, 1 Watt, and 2 Watt.</a:t>
            </a:r>
          </a:p>
          <a:p>
            <a:r>
              <a:rPr lang="en-US" dirty="0"/>
              <a:t>A ½ Watt Resistors is on average 9.2 mm in size, while a ¼ Watt resistor is on average 6.3 mm.</a:t>
            </a:r>
          </a:p>
          <a:p>
            <a:r>
              <a:rPr lang="en-US" dirty="0"/>
              <a:t>Resistors are designed to satisfy Ohm’s Law ( V = I*R) stating that the voltage sent across a resistor must equal the current flow through the resistor</a:t>
            </a:r>
          </a:p>
          <a:p>
            <a:r>
              <a:rPr lang="en-US" dirty="0"/>
              <a:t>V = voltage across the resistor (in volts)</a:t>
            </a:r>
          </a:p>
          <a:p>
            <a:r>
              <a:rPr lang="en-US" dirty="0"/>
              <a:t>I = current flow (amps)</a:t>
            </a:r>
          </a:p>
          <a:p>
            <a:r>
              <a:rPr lang="en-US" dirty="0"/>
              <a:t>R = value of resistor (Ohms)</a:t>
            </a:r>
          </a:p>
        </p:txBody>
      </p:sp>
    </p:spTree>
    <p:extLst>
      <p:ext uri="{BB962C8B-B14F-4D97-AF65-F5344CB8AC3E}">
        <p14:creationId xmlns:p14="http://schemas.microsoft.com/office/powerpoint/2010/main" val="2176752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FD0030-DE96-4BEA-9A93-43B1A61DE38A}"/>
              </a:ext>
            </a:extLst>
          </p:cNvPr>
          <p:cNvPicPr>
            <a:picLocks noChangeAspect="1"/>
          </p:cNvPicPr>
          <p:nvPr/>
        </p:nvPicPr>
        <p:blipFill rotWithShape="1">
          <a:blip r:embed="rId3">
            <a:alphaModFix amt="35000"/>
          </a:blip>
          <a:srcRect/>
          <a:stretch/>
        </p:blipFill>
        <p:spPr>
          <a:xfrm>
            <a:off x="-5280" y="10"/>
            <a:ext cx="12191980" cy="6857990"/>
          </a:xfrm>
          <a:prstGeom prst="rect">
            <a:avLst/>
          </a:prstGeom>
        </p:spPr>
      </p:pic>
      <p:sp>
        <p:nvSpPr>
          <p:cNvPr id="2" name="Title 1">
            <a:extLst>
              <a:ext uri="{FF2B5EF4-FFF2-40B4-BE49-F238E27FC236}">
                <a16:creationId xmlns:a16="http://schemas.microsoft.com/office/drawing/2014/main" id="{D4FBAEAA-69A1-AE46-A33D-795148361E81}"/>
              </a:ext>
            </a:extLst>
          </p:cNvPr>
          <p:cNvSpPr>
            <a:spLocks noGrp="1"/>
          </p:cNvSpPr>
          <p:nvPr>
            <p:ph type="ctrTitle"/>
          </p:nvPr>
        </p:nvSpPr>
        <p:spPr>
          <a:xfrm>
            <a:off x="1370693" y="217398"/>
            <a:ext cx="9440034" cy="1049867"/>
          </a:xfrm>
        </p:spPr>
        <p:txBody>
          <a:bodyPr>
            <a:normAutofit/>
          </a:bodyPr>
          <a:lstStyle/>
          <a:p>
            <a:r>
              <a:rPr lang="en-US" dirty="0"/>
              <a:t>What Cont.</a:t>
            </a:r>
          </a:p>
        </p:txBody>
      </p:sp>
      <p:sp>
        <p:nvSpPr>
          <p:cNvPr id="3" name="Subtitle 2">
            <a:extLst>
              <a:ext uri="{FF2B5EF4-FFF2-40B4-BE49-F238E27FC236}">
                <a16:creationId xmlns:a16="http://schemas.microsoft.com/office/drawing/2014/main" id="{E50E800C-03E6-F74B-9D40-F1716938B13F}"/>
              </a:ext>
            </a:extLst>
          </p:cNvPr>
          <p:cNvSpPr>
            <a:spLocks noGrp="1"/>
          </p:cNvSpPr>
          <p:nvPr>
            <p:ph type="subTitle" idx="1"/>
          </p:nvPr>
        </p:nvSpPr>
        <p:spPr>
          <a:xfrm>
            <a:off x="4794621" y="1759653"/>
            <a:ext cx="7217522" cy="1049867"/>
          </a:xfrm>
        </p:spPr>
        <p:txBody>
          <a:bodyPr>
            <a:normAutofit fontScale="92500" lnSpcReduction="20000"/>
          </a:bodyPr>
          <a:lstStyle/>
          <a:p>
            <a:r>
              <a:rPr lang="en-US" dirty="0"/>
              <a:t>Resistors are made of a non-conductive core (most commonly ceramics or glass), conductive wiring or metal wrapped around the core (carbon, metal, or metal oxide), and an outside insulation with an axial lead running into either end.</a:t>
            </a:r>
          </a:p>
        </p:txBody>
      </p:sp>
      <p:pic>
        <p:nvPicPr>
          <p:cNvPr id="5" name="Picture 4">
            <a:extLst>
              <a:ext uri="{FF2B5EF4-FFF2-40B4-BE49-F238E27FC236}">
                <a16:creationId xmlns:a16="http://schemas.microsoft.com/office/drawing/2014/main" id="{A76376AE-31FA-3944-ADFA-7C779CB9BA85}"/>
              </a:ext>
            </a:extLst>
          </p:cNvPr>
          <p:cNvPicPr>
            <a:picLocks noChangeAspect="1"/>
          </p:cNvPicPr>
          <p:nvPr/>
        </p:nvPicPr>
        <p:blipFill>
          <a:blip r:embed="rId4"/>
          <a:stretch>
            <a:fillRect/>
          </a:stretch>
        </p:blipFill>
        <p:spPr>
          <a:xfrm>
            <a:off x="179857" y="1159099"/>
            <a:ext cx="4417484" cy="2014488"/>
          </a:xfrm>
          <a:prstGeom prst="rect">
            <a:avLst/>
          </a:prstGeom>
        </p:spPr>
      </p:pic>
      <p:sp>
        <p:nvSpPr>
          <p:cNvPr id="6" name="Subtitle 2">
            <a:extLst>
              <a:ext uri="{FF2B5EF4-FFF2-40B4-BE49-F238E27FC236}">
                <a16:creationId xmlns:a16="http://schemas.microsoft.com/office/drawing/2014/main" id="{B676C0B1-B063-E443-A8EC-738DD7C779CE}"/>
              </a:ext>
            </a:extLst>
          </p:cNvPr>
          <p:cNvSpPr txBox="1">
            <a:spLocks/>
          </p:cNvSpPr>
          <p:nvPr/>
        </p:nvSpPr>
        <p:spPr>
          <a:xfrm>
            <a:off x="179857" y="4569163"/>
            <a:ext cx="7217522" cy="1049867"/>
          </a:xfrm>
          <a:prstGeom prst="rect">
            <a:avLst/>
          </a:prstGeom>
          <a:effectLst>
            <a:outerShdw blurRad="25400" dir="17880000">
              <a:srgbClr val="000000">
                <a:alpha val="46000"/>
              </a:srgbClr>
            </a:outerShdw>
          </a:effectLst>
        </p:spPr>
        <p:txBody>
          <a:bodyPr vert="horz" lIns="91440" tIns="45720" rIns="91440" bIns="45720" rtlCol="0" anchor="t">
            <a:normAutofit fontScale="85000" lnSpcReduction="10000"/>
          </a:bodyPr>
          <a:lstStyle>
            <a:lvl1pPr marL="0" indent="0" algn="ctr" defTabSz="457200" rtl="0" eaLnBrk="1" latinLnBrk="0" hangingPunct="1">
              <a:lnSpc>
                <a:spcPct val="100000"/>
              </a:lnSpc>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US" dirty="0"/>
              <a:t>Resistors have a static electrical resistance and are considered “greedy” components or “passive” components, meaning they only consume power and do not create it. They are most commonly placed along with active components in order to limit the voltage input on the component</a:t>
            </a:r>
          </a:p>
        </p:txBody>
      </p:sp>
      <p:pic>
        <p:nvPicPr>
          <p:cNvPr id="7" name="Picture 6">
            <a:extLst>
              <a:ext uri="{FF2B5EF4-FFF2-40B4-BE49-F238E27FC236}">
                <a16:creationId xmlns:a16="http://schemas.microsoft.com/office/drawing/2014/main" id="{C3C500C3-9912-3044-8C07-32D04CDF0BA5}"/>
              </a:ext>
            </a:extLst>
          </p:cNvPr>
          <p:cNvPicPr>
            <a:picLocks noChangeAspect="1"/>
          </p:cNvPicPr>
          <p:nvPr/>
        </p:nvPicPr>
        <p:blipFill>
          <a:blip r:embed="rId5"/>
          <a:stretch>
            <a:fillRect/>
          </a:stretch>
        </p:blipFill>
        <p:spPr>
          <a:xfrm>
            <a:off x="8483939" y="3754260"/>
            <a:ext cx="2616200" cy="2159000"/>
          </a:xfrm>
          <a:prstGeom prst="rect">
            <a:avLst/>
          </a:prstGeom>
        </p:spPr>
      </p:pic>
    </p:spTree>
    <p:extLst>
      <p:ext uri="{BB962C8B-B14F-4D97-AF65-F5344CB8AC3E}">
        <p14:creationId xmlns:p14="http://schemas.microsoft.com/office/powerpoint/2010/main" val="3888585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FD0030-DE96-4BEA-9A93-43B1A61DE38A}"/>
              </a:ext>
            </a:extLst>
          </p:cNvPr>
          <p:cNvPicPr>
            <a:picLocks noChangeAspect="1"/>
          </p:cNvPicPr>
          <p:nvPr/>
        </p:nvPicPr>
        <p:blipFill rotWithShape="1">
          <a:blip r:embed="rId3">
            <a:alphaModFix amt="35000"/>
          </a:blip>
          <a:srcRect/>
          <a:stretch/>
        </p:blipFill>
        <p:spPr>
          <a:xfrm>
            <a:off x="-5280" y="10"/>
            <a:ext cx="12191980" cy="6857990"/>
          </a:xfrm>
          <a:prstGeom prst="rect">
            <a:avLst/>
          </a:prstGeom>
        </p:spPr>
      </p:pic>
      <p:sp>
        <p:nvSpPr>
          <p:cNvPr id="2" name="Title 1">
            <a:extLst>
              <a:ext uri="{FF2B5EF4-FFF2-40B4-BE49-F238E27FC236}">
                <a16:creationId xmlns:a16="http://schemas.microsoft.com/office/drawing/2014/main" id="{D4FBAEAA-69A1-AE46-A33D-795148361E81}"/>
              </a:ext>
            </a:extLst>
          </p:cNvPr>
          <p:cNvSpPr>
            <a:spLocks noGrp="1"/>
          </p:cNvSpPr>
          <p:nvPr>
            <p:ph type="ctrTitle"/>
          </p:nvPr>
        </p:nvSpPr>
        <p:spPr>
          <a:xfrm>
            <a:off x="1370693" y="217398"/>
            <a:ext cx="9440034" cy="1049867"/>
          </a:xfrm>
        </p:spPr>
        <p:txBody>
          <a:bodyPr>
            <a:normAutofit/>
          </a:bodyPr>
          <a:lstStyle/>
          <a:p>
            <a:r>
              <a:rPr lang="en-US" dirty="0"/>
              <a:t>Resistor Units of Measure</a:t>
            </a:r>
          </a:p>
        </p:txBody>
      </p:sp>
      <p:sp>
        <p:nvSpPr>
          <p:cNvPr id="3" name="Subtitle 2">
            <a:extLst>
              <a:ext uri="{FF2B5EF4-FFF2-40B4-BE49-F238E27FC236}">
                <a16:creationId xmlns:a16="http://schemas.microsoft.com/office/drawing/2014/main" id="{E50E800C-03E6-F74B-9D40-F1716938B13F}"/>
              </a:ext>
            </a:extLst>
          </p:cNvPr>
          <p:cNvSpPr>
            <a:spLocks noGrp="1"/>
          </p:cNvSpPr>
          <p:nvPr>
            <p:ph type="subTitle" idx="1"/>
          </p:nvPr>
        </p:nvSpPr>
        <p:spPr>
          <a:xfrm>
            <a:off x="2481949" y="2042988"/>
            <a:ext cx="7217522" cy="3572201"/>
          </a:xfrm>
        </p:spPr>
        <p:txBody>
          <a:bodyPr>
            <a:normAutofit/>
          </a:bodyPr>
          <a:lstStyle/>
          <a:p>
            <a:r>
              <a:rPr lang="en-US" dirty="0"/>
              <a:t>The resistance of these components is measured in Ohms – </a:t>
            </a:r>
            <a:r>
              <a:rPr lang="el-GR" dirty="0">
                <a:effectLst/>
              </a:rPr>
              <a:t>Ω</a:t>
            </a:r>
            <a:endParaRPr lang="en-US" dirty="0">
              <a:effectLst/>
            </a:endParaRPr>
          </a:p>
          <a:p>
            <a:r>
              <a:rPr lang="en-US" dirty="0">
                <a:effectLst/>
              </a:rPr>
              <a:t>1 Ohm is the resistance found when 1 volt pushes 1 ampere of current from point A to point B.</a:t>
            </a:r>
          </a:p>
          <a:p>
            <a:r>
              <a:rPr lang="en-US" dirty="0"/>
              <a:t>Resistors can be seen measured in Ohms, kilohms, megaohms, and giga-ohms</a:t>
            </a:r>
          </a:p>
          <a:p>
            <a:endParaRPr lang="en-US" dirty="0"/>
          </a:p>
        </p:txBody>
      </p:sp>
    </p:spTree>
    <p:extLst>
      <p:ext uri="{BB962C8B-B14F-4D97-AF65-F5344CB8AC3E}">
        <p14:creationId xmlns:p14="http://schemas.microsoft.com/office/powerpoint/2010/main" val="3314980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FD0030-DE96-4BEA-9A93-43B1A61DE38A}"/>
              </a:ext>
            </a:extLst>
          </p:cNvPr>
          <p:cNvPicPr>
            <a:picLocks noChangeAspect="1"/>
          </p:cNvPicPr>
          <p:nvPr/>
        </p:nvPicPr>
        <p:blipFill rotWithShape="1">
          <a:blip r:embed="rId3">
            <a:alphaModFix amt="35000"/>
          </a:blip>
          <a:srcRect/>
          <a:stretch/>
        </p:blipFill>
        <p:spPr>
          <a:xfrm>
            <a:off x="-5280" y="0"/>
            <a:ext cx="12191980" cy="6857990"/>
          </a:xfrm>
          <a:prstGeom prst="rect">
            <a:avLst/>
          </a:prstGeom>
        </p:spPr>
      </p:pic>
      <p:sp>
        <p:nvSpPr>
          <p:cNvPr id="2" name="Title 1">
            <a:extLst>
              <a:ext uri="{FF2B5EF4-FFF2-40B4-BE49-F238E27FC236}">
                <a16:creationId xmlns:a16="http://schemas.microsoft.com/office/drawing/2014/main" id="{D4FBAEAA-69A1-AE46-A33D-795148361E81}"/>
              </a:ext>
            </a:extLst>
          </p:cNvPr>
          <p:cNvSpPr>
            <a:spLocks noGrp="1"/>
          </p:cNvSpPr>
          <p:nvPr>
            <p:ph type="ctrTitle"/>
          </p:nvPr>
        </p:nvSpPr>
        <p:spPr>
          <a:xfrm>
            <a:off x="1370693" y="474975"/>
            <a:ext cx="9440034" cy="1049867"/>
          </a:xfrm>
        </p:spPr>
        <p:txBody>
          <a:bodyPr>
            <a:normAutofit/>
          </a:bodyPr>
          <a:lstStyle/>
          <a:p>
            <a:r>
              <a:rPr lang="en-US" dirty="0"/>
              <a:t>Types of Resistors</a:t>
            </a:r>
          </a:p>
        </p:txBody>
      </p:sp>
      <p:sp>
        <p:nvSpPr>
          <p:cNvPr id="3" name="Subtitle 2">
            <a:extLst>
              <a:ext uri="{FF2B5EF4-FFF2-40B4-BE49-F238E27FC236}">
                <a16:creationId xmlns:a16="http://schemas.microsoft.com/office/drawing/2014/main" id="{E50E800C-03E6-F74B-9D40-F1716938B13F}"/>
              </a:ext>
            </a:extLst>
          </p:cNvPr>
          <p:cNvSpPr>
            <a:spLocks noGrp="1"/>
          </p:cNvSpPr>
          <p:nvPr>
            <p:ph type="subTitle" idx="1"/>
          </p:nvPr>
        </p:nvSpPr>
        <p:spPr>
          <a:xfrm>
            <a:off x="1370693" y="1798760"/>
            <a:ext cx="9440034" cy="1049867"/>
          </a:xfrm>
        </p:spPr>
        <p:txBody>
          <a:bodyPr>
            <a:normAutofit fontScale="85000" lnSpcReduction="10000"/>
          </a:bodyPr>
          <a:lstStyle/>
          <a:p>
            <a:r>
              <a:rPr lang="en-US" dirty="0"/>
              <a:t>Resistors come in multiple fashions, the most common being carbon-composition resistors. (left)</a:t>
            </a:r>
          </a:p>
          <a:p>
            <a:r>
              <a:rPr lang="en-US" dirty="0"/>
              <a:t>Carbon-composition resistors are made of graphite hardened alongside clay. The higher the ratio of carbon to clay means the lower the resistance.</a:t>
            </a:r>
          </a:p>
        </p:txBody>
      </p:sp>
      <p:sp>
        <p:nvSpPr>
          <p:cNvPr id="5" name="Subtitle 2">
            <a:extLst>
              <a:ext uri="{FF2B5EF4-FFF2-40B4-BE49-F238E27FC236}">
                <a16:creationId xmlns:a16="http://schemas.microsoft.com/office/drawing/2014/main" id="{09513921-3707-9444-99DB-B8B8C42CD18F}"/>
              </a:ext>
            </a:extLst>
          </p:cNvPr>
          <p:cNvSpPr txBox="1">
            <a:spLocks/>
          </p:cNvSpPr>
          <p:nvPr/>
        </p:nvSpPr>
        <p:spPr>
          <a:xfrm>
            <a:off x="1370693" y="5062832"/>
            <a:ext cx="9440034" cy="1049867"/>
          </a:xfrm>
          <a:prstGeom prst="rect">
            <a:avLst/>
          </a:prstGeom>
          <a:effectLst>
            <a:outerShdw blurRad="25400" dir="17880000">
              <a:srgbClr val="000000">
                <a:alpha val="46000"/>
              </a:srgbClr>
            </a:outerShdw>
          </a:effectLst>
        </p:spPr>
        <p:txBody>
          <a:bodyPr vert="horz" lIns="91440" tIns="45720" rIns="91440" bIns="45720" rtlCol="0" anchor="t">
            <a:normAutofit fontScale="85000" lnSpcReduction="10000"/>
          </a:bodyPr>
          <a:lstStyle>
            <a:lvl1pPr marL="0" indent="0" algn="ctr" defTabSz="457200" rtl="0" eaLnBrk="1" latinLnBrk="0" hangingPunct="1">
              <a:lnSpc>
                <a:spcPct val="100000"/>
              </a:lnSpc>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US" dirty="0"/>
              <a:t>Another form is the </a:t>
            </a:r>
            <a:r>
              <a:rPr lang="en-US" dirty="0" err="1"/>
              <a:t>wirewound</a:t>
            </a:r>
            <a:r>
              <a:rPr lang="en-US" dirty="0"/>
              <a:t> resistor.  (right)</a:t>
            </a:r>
          </a:p>
          <a:p>
            <a:r>
              <a:rPr lang="en-US" dirty="0" err="1"/>
              <a:t>Wirewound</a:t>
            </a:r>
            <a:r>
              <a:rPr lang="en-US" dirty="0"/>
              <a:t> resistors are able to support higher current flow. This makes this type of resistor more effective in DC devices but can inhibit AC devices by causing a sensitivity to change in frequencies.</a:t>
            </a:r>
          </a:p>
        </p:txBody>
      </p:sp>
      <p:pic>
        <p:nvPicPr>
          <p:cNvPr id="6" name="Picture 5">
            <a:extLst>
              <a:ext uri="{FF2B5EF4-FFF2-40B4-BE49-F238E27FC236}">
                <a16:creationId xmlns:a16="http://schemas.microsoft.com/office/drawing/2014/main" id="{638DF763-E00F-9A4F-90A2-1588B35160B0}"/>
              </a:ext>
            </a:extLst>
          </p:cNvPr>
          <p:cNvPicPr>
            <a:picLocks noChangeAspect="1"/>
          </p:cNvPicPr>
          <p:nvPr/>
        </p:nvPicPr>
        <p:blipFill>
          <a:blip r:embed="rId4"/>
          <a:stretch>
            <a:fillRect/>
          </a:stretch>
        </p:blipFill>
        <p:spPr>
          <a:xfrm>
            <a:off x="2607971" y="2848627"/>
            <a:ext cx="2595093" cy="1946320"/>
          </a:xfrm>
          <a:prstGeom prst="rect">
            <a:avLst/>
          </a:prstGeom>
        </p:spPr>
      </p:pic>
      <p:pic>
        <p:nvPicPr>
          <p:cNvPr id="7" name="Picture 6">
            <a:extLst>
              <a:ext uri="{FF2B5EF4-FFF2-40B4-BE49-F238E27FC236}">
                <a16:creationId xmlns:a16="http://schemas.microsoft.com/office/drawing/2014/main" id="{9CA211DE-75FB-5A42-91E2-D78D96441669}"/>
              </a:ext>
            </a:extLst>
          </p:cNvPr>
          <p:cNvPicPr>
            <a:picLocks noChangeAspect="1"/>
          </p:cNvPicPr>
          <p:nvPr/>
        </p:nvPicPr>
        <p:blipFill>
          <a:blip r:embed="rId5"/>
          <a:stretch>
            <a:fillRect/>
          </a:stretch>
        </p:blipFill>
        <p:spPr>
          <a:xfrm>
            <a:off x="7038731" y="2848627"/>
            <a:ext cx="1936329" cy="1936329"/>
          </a:xfrm>
          <a:prstGeom prst="rect">
            <a:avLst/>
          </a:prstGeom>
        </p:spPr>
      </p:pic>
    </p:spTree>
    <p:extLst>
      <p:ext uri="{BB962C8B-B14F-4D97-AF65-F5344CB8AC3E}">
        <p14:creationId xmlns:p14="http://schemas.microsoft.com/office/powerpoint/2010/main" val="3226643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FD0030-DE96-4BEA-9A93-43B1A61DE38A}"/>
              </a:ext>
            </a:extLst>
          </p:cNvPr>
          <p:cNvPicPr>
            <a:picLocks noChangeAspect="1"/>
          </p:cNvPicPr>
          <p:nvPr/>
        </p:nvPicPr>
        <p:blipFill rotWithShape="1">
          <a:blip r:embed="rId3">
            <a:alphaModFix amt="35000"/>
          </a:blip>
          <a:srcRect/>
          <a:stretch/>
        </p:blipFill>
        <p:spPr>
          <a:xfrm>
            <a:off x="-5280" y="0"/>
            <a:ext cx="12191980" cy="6857990"/>
          </a:xfrm>
          <a:prstGeom prst="rect">
            <a:avLst/>
          </a:prstGeom>
        </p:spPr>
      </p:pic>
      <p:sp>
        <p:nvSpPr>
          <p:cNvPr id="2" name="Title 1">
            <a:extLst>
              <a:ext uri="{FF2B5EF4-FFF2-40B4-BE49-F238E27FC236}">
                <a16:creationId xmlns:a16="http://schemas.microsoft.com/office/drawing/2014/main" id="{D4FBAEAA-69A1-AE46-A33D-795148361E81}"/>
              </a:ext>
            </a:extLst>
          </p:cNvPr>
          <p:cNvSpPr>
            <a:spLocks noGrp="1"/>
          </p:cNvSpPr>
          <p:nvPr>
            <p:ph type="ctrTitle"/>
          </p:nvPr>
        </p:nvSpPr>
        <p:spPr>
          <a:xfrm>
            <a:off x="1370693" y="474975"/>
            <a:ext cx="9440034" cy="1049867"/>
          </a:xfrm>
        </p:spPr>
        <p:txBody>
          <a:bodyPr>
            <a:normAutofit/>
          </a:bodyPr>
          <a:lstStyle/>
          <a:p>
            <a:r>
              <a:rPr lang="en-US" dirty="0"/>
              <a:t>Types of Resistors Cont.</a:t>
            </a:r>
          </a:p>
        </p:txBody>
      </p:sp>
      <p:sp>
        <p:nvSpPr>
          <p:cNvPr id="3" name="Subtitle 2">
            <a:extLst>
              <a:ext uri="{FF2B5EF4-FFF2-40B4-BE49-F238E27FC236}">
                <a16:creationId xmlns:a16="http://schemas.microsoft.com/office/drawing/2014/main" id="{E50E800C-03E6-F74B-9D40-F1716938B13F}"/>
              </a:ext>
            </a:extLst>
          </p:cNvPr>
          <p:cNvSpPr>
            <a:spLocks noGrp="1"/>
          </p:cNvSpPr>
          <p:nvPr>
            <p:ph type="subTitle" idx="1"/>
          </p:nvPr>
        </p:nvSpPr>
        <p:spPr>
          <a:xfrm>
            <a:off x="1370693" y="1798760"/>
            <a:ext cx="9440034" cy="1049867"/>
          </a:xfrm>
        </p:spPr>
        <p:txBody>
          <a:bodyPr>
            <a:normAutofit fontScale="92500" lnSpcReduction="10000"/>
          </a:bodyPr>
          <a:lstStyle/>
          <a:p>
            <a:r>
              <a:rPr lang="en-US" dirty="0"/>
              <a:t>Resistors can be either through-hole or surface mount. (left)</a:t>
            </a:r>
          </a:p>
          <a:p>
            <a:r>
              <a:rPr lang="en-US" dirty="0"/>
              <a:t>Through-hole resistors have long axial leads, take up more space, and are more commonly used in prototypes. They are the type of resistor you would expect to see breadboarded.</a:t>
            </a:r>
          </a:p>
        </p:txBody>
      </p:sp>
      <p:sp>
        <p:nvSpPr>
          <p:cNvPr id="5" name="Subtitle 2">
            <a:extLst>
              <a:ext uri="{FF2B5EF4-FFF2-40B4-BE49-F238E27FC236}">
                <a16:creationId xmlns:a16="http://schemas.microsoft.com/office/drawing/2014/main" id="{09513921-3707-9444-99DB-B8B8C42CD18F}"/>
              </a:ext>
            </a:extLst>
          </p:cNvPr>
          <p:cNvSpPr txBox="1">
            <a:spLocks/>
          </p:cNvSpPr>
          <p:nvPr/>
        </p:nvSpPr>
        <p:spPr>
          <a:xfrm>
            <a:off x="1370693" y="5062832"/>
            <a:ext cx="9440034" cy="1049867"/>
          </a:xfrm>
          <a:prstGeom prst="rect">
            <a:avLst/>
          </a:prstGeom>
          <a:effectLst>
            <a:outerShdw blurRad="25400" dir="17880000">
              <a:srgbClr val="000000">
                <a:alpha val="46000"/>
              </a:srgbClr>
            </a:outerShdw>
          </a:effectLst>
        </p:spPr>
        <p:txBody>
          <a:bodyPr vert="horz" lIns="91440" tIns="45720" rIns="91440" bIns="45720" rtlCol="0" anchor="t">
            <a:normAutofit fontScale="85000" lnSpcReduction="20000"/>
          </a:bodyPr>
          <a:lstStyle>
            <a:lvl1pPr marL="0" indent="0" algn="ctr" defTabSz="457200" rtl="0" eaLnBrk="1" latinLnBrk="0" hangingPunct="1">
              <a:lnSpc>
                <a:spcPct val="100000"/>
              </a:lnSpc>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US" dirty="0"/>
              <a:t>Surface mount resistors are usually smaller, rectangular shaped components surrounded by conductive edges. (right)</a:t>
            </a:r>
          </a:p>
          <a:p>
            <a:r>
              <a:rPr lang="en-US" dirty="0"/>
              <a:t>Surface mount resistors are most often tiny and placed onto circuit boards by a robot and soldered in place. </a:t>
            </a:r>
          </a:p>
        </p:txBody>
      </p:sp>
      <p:pic>
        <p:nvPicPr>
          <p:cNvPr id="8" name="Picture 7">
            <a:extLst>
              <a:ext uri="{FF2B5EF4-FFF2-40B4-BE49-F238E27FC236}">
                <a16:creationId xmlns:a16="http://schemas.microsoft.com/office/drawing/2014/main" id="{1BFC8AA7-F69E-1449-A4F9-CB2E3D9B8497}"/>
              </a:ext>
            </a:extLst>
          </p:cNvPr>
          <p:cNvPicPr>
            <a:picLocks noChangeAspect="1"/>
          </p:cNvPicPr>
          <p:nvPr/>
        </p:nvPicPr>
        <p:blipFill>
          <a:blip r:embed="rId4"/>
          <a:stretch>
            <a:fillRect/>
          </a:stretch>
        </p:blipFill>
        <p:spPr>
          <a:xfrm>
            <a:off x="1137276" y="3619179"/>
            <a:ext cx="3606800" cy="673100"/>
          </a:xfrm>
          <a:prstGeom prst="rect">
            <a:avLst/>
          </a:prstGeom>
        </p:spPr>
      </p:pic>
      <p:pic>
        <p:nvPicPr>
          <p:cNvPr id="9" name="Picture 8">
            <a:extLst>
              <a:ext uri="{FF2B5EF4-FFF2-40B4-BE49-F238E27FC236}">
                <a16:creationId xmlns:a16="http://schemas.microsoft.com/office/drawing/2014/main" id="{832EF083-BE21-4248-8FFA-37E2DF212473}"/>
              </a:ext>
            </a:extLst>
          </p:cNvPr>
          <p:cNvPicPr>
            <a:picLocks noChangeAspect="1"/>
          </p:cNvPicPr>
          <p:nvPr/>
        </p:nvPicPr>
        <p:blipFill>
          <a:blip r:embed="rId5"/>
          <a:stretch>
            <a:fillRect/>
          </a:stretch>
        </p:blipFill>
        <p:spPr>
          <a:xfrm>
            <a:off x="7216999" y="2848627"/>
            <a:ext cx="1905000" cy="1905000"/>
          </a:xfrm>
          <a:prstGeom prst="rect">
            <a:avLst/>
          </a:prstGeom>
        </p:spPr>
      </p:pic>
    </p:spTree>
    <p:extLst>
      <p:ext uri="{BB962C8B-B14F-4D97-AF65-F5344CB8AC3E}">
        <p14:creationId xmlns:p14="http://schemas.microsoft.com/office/powerpoint/2010/main" val="89496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FD0030-DE96-4BEA-9A93-43B1A61DE38A}"/>
              </a:ext>
            </a:extLst>
          </p:cNvPr>
          <p:cNvPicPr>
            <a:picLocks noChangeAspect="1"/>
          </p:cNvPicPr>
          <p:nvPr/>
        </p:nvPicPr>
        <p:blipFill rotWithShape="1">
          <a:blip r:embed="rId3">
            <a:alphaModFix amt="35000"/>
          </a:blip>
          <a:srcRect/>
          <a:stretch/>
        </p:blipFill>
        <p:spPr>
          <a:xfrm>
            <a:off x="-5280" y="10"/>
            <a:ext cx="12191980" cy="6857990"/>
          </a:xfrm>
          <a:prstGeom prst="rect">
            <a:avLst/>
          </a:prstGeom>
        </p:spPr>
      </p:pic>
      <p:sp>
        <p:nvSpPr>
          <p:cNvPr id="2" name="Title 1">
            <a:extLst>
              <a:ext uri="{FF2B5EF4-FFF2-40B4-BE49-F238E27FC236}">
                <a16:creationId xmlns:a16="http://schemas.microsoft.com/office/drawing/2014/main" id="{D4FBAEAA-69A1-AE46-A33D-795148361E81}"/>
              </a:ext>
            </a:extLst>
          </p:cNvPr>
          <p:cNvSpPr>
            <a:spLocks noGrp="1"/>
          </p:cNvSpPr>
          <p:nvPr>
            <p:ph type="ctrTitle"/>
          </p:nvPr>
        </p:nvSpPr>
        <p:spPr>
          <a:xfrm>
            <a:off x="1370693" y="474975"/>
            <a:ext cx="9440034" cy="1049867"/>
          </a:xfrm>
        </p:spPr>
        <p:txBody>
          <a:bodyPr>
            <a:normAutofit/>
          </a:bodyPr>
          <a:lstStyle/>
          <a:p>
            <a:r>
              <a:rPr lang="en-US" dirty="0"/>
              <a:t>Types of Resistors Cont.</a:t>
            </a:r>
          </a:p>
        </p:txBody>
      </p:sp>
      <p:sp>
        <p:nvSpPr>
          <p:cNvPr id="3" name="Subtitle 2">
            <a:extLst>
              <a:ext uri="{FF2B5EF4-FFF2-40B4-BE49-F238E27FC236}">
                <a16:creationId xmlns:a16="http://schemas.microsoft.com/office/drawing/2014/main" id="{E50E800C-03E6-F74B-9D40-F1716938B13F}"/>
              </a:ext>
            </a:extLst>
          </p:cNvPr>
          <p:cNvSpPr>
            <a:spLocks noGrp="1"/>
          </p:cNvSpPr>
          <p:nvPr>
            <p:ph type="subTitle" idx="1"/>
          </p:nvPr>
        </p:nvSpPr>
        <p:spPr>
          <a:xfrm>
            <a:off x="1370693" y="1798760"/>
            <a:ext cx="9440034" cy="3030817"/>
          </a:xfrm>
        </p:spPr>
        <p:txBody>
          <a:bodyPr>
            <a:normAutofit/>
          </a:bodyPr>
          <a:lstStyle/>
          <a:p>
            <a:r>
              <a:rPr lang="en-US" dirty="0"/>
              <a:t>Finally, resistors can be found as either fixed or variable.</a:t>
            </a:r>
          </a:p>
          <a:p>
            <a:endParaRPr lang="en-US" dirty="0"/>
          </a:p>
          <a:p>
            <a:r>
              <a:rPr lang="en-US" dirty="0"/>
              <a:t>Fixed resistors are set to a specific Ohm value and cannot be changed. (left)</a:t>
            </a:r>
          </a:p>
          <a:p>
            <a:endParaRPr lang="en-US" dirty="0"/>
          </a:p>
          <a:p>
            <a:r>
              <a:rPr lang="en-US" dirty="0"/>
              <a:t>Variable resistors (potentiometers) are given a range of Ohm values and can be changed to be a single value within that range (right)</a:t>
            </a:r>
          </a:p>
        </p:txBody>
      </p:sp>
      <p:pic>
        <p:nvPicPr>
          <p:cNvPr id="6" name="Picture 5">
            <a:extLst>
              <a:ext uri="{FF2B5EF4-FFF2-40B4-BE49-F238E27FC236}">
                <a16:creationId xmlns:a16="http://schemas.microsoft.com/office/drawing/2014/main" id="{266A615C-16BF-C943-83C7-64E67B87334D}"/>
              </a:ext>
            </a:extLst>
          </p:cNvPr>
          <p:cNvPicPr>
            <a:picLocks noChangeAspect="1"/>
          </p:cNvPicPr>
          <p:nvPr/>
        </p:nvPicPr>
        <p:blipFill>
          <a:blip r:embed="rId4"/>
          <a:stretch>
            <a:fillRect/>
          </a:stretch>
        </p:blipFill>
        <p:spPr>
          <a:xfrm>
            <a:off x="1237266" y="4406574"/>
            <a:ext cx="2111241" cy="2111241"/>
          </a:xfrm>
          <a:prstGeom prst="rect">
            <a:avLst/>
          </a:prstGeom>
        </p:spPr>
      </p:pic>
      <p:pic>
        <p:nvPicPr>
          <p:cNvPr id="7" name="Picture 6">
            <a:extLst>
              <a:ext uri="{FF2B5EF4-FFF2-40B4-BE49-F238E27FC236}">
                <a16:creationId xmlns:a16="http://schemas.microsoft.com/office/drawing/2014/main" id="{AFD16F9D-D42B-0546-A30F-B181D3F3B860}"/>
              </a:ext>
            </a:extLst>
          </p:cNvPr>
          <p:cNvPicPr>
            <a:picLocks noChangeAspect="1"/>
          </p:cNvPicPr>
          <p:nvPr/>
        </p:nvPicPr>
        <p:blipFill>
          <a:blip r:embed="rId5"/>
          <a:stretch>
            <a:fillRect/>
          </a:stretch>
        </p:blipFill>
        <p:spPr>
          <a:xfrm>
            <a:off x="8251754" y="4332048"/>
            <a:ext cx="2308922" cy="2308922"/>
          </a:xfrm>
          <a:prstGeom prst="rect">
            <a:avLst/>
          </a:prstGeom>
        </p:spPr>
      </p:pic>
    </p:spTree>
    <p:extLst>
      <p:ext uri="{BB962C8B-B14F-4D97-AF65-F5344CB8AC3E}">
        <p14:creationId xmlns:p14="http://schemas.microsoft.com/office/powerpoint/2010/main" val="961604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FD0030-DE96-4BEA-9A93-43B1A61DE38A}"/>
              </a:ext>
            </a:extLst>
          </p:cNvPr>
          <p:cNvPicPr>
            <a:picLocks noChangeAspect="1"/>
          </p:cNvPicPr>
          <p:nvPr/>
        </p:nvPicPr>
        <p:blipFill rotWithShape="1">
          <a:blip r:embed="rId3">
            <a:alphaModFix amt="3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D4FBAEAA-69A1-AE46-A33D-795148361E81}"/>
              </a:ext>
            </a:extLst>
          </p:cNvPr>
          <p:cNvSpPr>
            <a:spLocks noGrp="1"/>
          </p:cNvSpPr>
          <p:nvPr>
            <p:ph type="ctrTitle"/>
          </p:nvPr>
        </p:nvSpPr>
        <p:spPr>
          <a:xfrm>
            <a:off x="1370693" y="688978"/>
            <a:ext cx="9440034" cy="1049867"/>
          </a:xfrm>
        </p:spPr>
        <p:txBody>
          <a:bodyPr>
            <a:normAutofit/>
          </a:bodyPr>
          <a:lstStyle/>
          <a:p>
            <a:r>
              <a:rPr lang="en-US" dirty="0"/>
              <a:t>Resistor Uses</a:t>
            </a:r>
          </a:p>
        </p:txBody>
      </p:sp>
      <p:sp>
        <p:nvSpPr>
          <p:cNvPr id="3" name="Subtitle 2">
            <a:extLst>
              <a:ext uri="{FF2B5EF4-FFF2-40B4-BE49-F238E27FC236}">
                <a16:creationId xmlns:a16="http://schemas.microsoft.com/office/drawing/2014/main" id="{E50E800C-03E6-F74B-9D40-F1716938B13F}"/>
              </a:ext>
            </a:extLst>
          </p:cNvPr>
          <p:cNvSpPr>
            <a:spLocks noGrp="1"/>
          </p:cNvSpPr>
          <p:nvPr>
            <p:ph type="subTitle" idx="1"/>
          </p:nvPr>
        </p:nvSpPr>
        <p:spPr>
          <a:xfrm>
            <a:off x="1370693" y="2189388"/>
            <a:ext cx="9440034" cy="3606105"/>
          </a:xfrm>
        </p:spPr>
        <p:txBody>
          <a:bodyPr>
            <a:normAutofit/>
          </a:bodyPr>
          <a:lstStyle/>
          <a:p>
            <a:r>
              <a:rPr lang="en-US" dirty="0"/>
              <a:t>Resistors are used to mediate the amount of current transported between components of a circuit or current-system. </a:t>
            </a:r>
          </a:p>
          <a:p>
            <a:r>
              <a:rPr lang="en-US" dirty="0"/>
              <a:t>Resistors can adjust current flow, divide voltage, terminate transmission, adjust signal levels, and more</a:t>
            </a:r>
          </a:p>
          <a:p>
            <a:r>
              <a:rPr lang="en-US" dirty="0"/>
              <a:t>They are crucial to circuitry systems by limiting components from drawing too much power, making sure components have enough power, and regulating the total current flow through the system</a:t>
            </a:r>
          </a:p>
        </p:txBody>
      </p:sp>
    </p:spTree>
    <p:extLst>
      <p:ext uri="{BB962C8B-B14F-4D97-AF65-F5344CB8AC3E}">
        <p14:creationId xmlns:p14="http://schemas.microsoft.com/office/powerpoint/2010/main" val="2697791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FD0030-DE96-4BEA-9A93-43B1A61DE38A}"/>
              </a:ext>
            </a:extLst>
          </p:cNvPr>
          <p:cNvPicPr>
            <a:picLocks noChangeAspect="1"/>
          </p:cNvPicPr>
          <p:nvPr/>
        </p:nvPicPr>
        <p:blipFill rotWithShape="1">
          <a:blip r:embed="rId3">
            <a:alphaModFix amt="35000"/>
          </a:blip>
          <a:srcRect/>
          <a:stretch/>
        </p:blipFill>
        <p:spPr>
          <a:xfrm>
            <a:off x="-5280" y="10"/>
            <a:ext cx="12191980" cy="6857990"/>
          </a:xfrm>
          <a:prstGeom prst="rect">
            <a:avLst/>
          </a:prstGeom>
        </p:spPr>
      </p:pic>
      <p:sp>
        <p:nvSpPr>
          <p:cNvPr id="2" name="Title 1">
            <a:extLst>
              <a:ext uri="{FF2B5EF4-FFF2-40B4-BE49-F238E27FC236}">
                <a16:creationId xmlns:a16="http://schemas.microsoft.com/office/drawing/2014/main" id="{D4FBAEAA-69A1-AE46-A33D-795148361E81}"/>
              </a:ext>
            </a:extLst>
          </p:cNvPr>
          <p:cNvSpPr>
            <a:spLocks noGrp="1"/>
          </p:cNvSpPr>
          <p:nvPr>
            <p:ph type="ctrTitle"/>
          </p:nvPr>
        </p:nvSpPr>
        <p:spPr>
          <a:xfrm>
            <a:off x="1370693" y="688978"/>
            <a:ext cx="9440034" cy="1049867"/>
          </a:xfrm>
        </p:spPr>
        <p:txBody>
          <a:bodyPr>
            <a:normAutofit/>
          </a:bodyPr>
          <a:lstStyle/>
          <a:p>
            <a:r>
              <a:rPr lang="en-US" dirty="0"/>
              <a:t>Issues with Resistors</a:t>
            </a:r>
          </a:p>
        </p:txBody>
      </p:sp>
      <p:sp>
        <p:nvSpPr>
          <p:cNvPr id="3" name="Subtitle 2">
            <a:extLst>
              <a:ext uri="{FF2B5EF4-FFF2-40B4-BE49-F238E27FC236}">
                <a16:creationId xmlns:a16="http://schemas.microsoft.com/office/drawing/2014/main" id="{E50E800C-03E6-F74B-9D40-F1716938B13F}"/>
              </a:ext>
            </a:extLst>
          </p:cNvPr>
          <p:cNvSpPr>
            <a:spLocks noGrp="1"/>
          </p:cNvSpPr>
          <p:nvPr>
            <p:ph type="subTitle" idx="1"/>
          </p:nvPr>
        </p:nvSpPr>
        <p:spPr>
          <a:xfrm>
            <a:off x="1370693" y="2189388"/>
            <a:ext cx="9440034" cy="4185654"/>
          </a:xfrm>
        </p:spPr>
        <p:txBody>
          <a:bodyPr>
            <a:normAutofit/>
          </a:bodyPr>
          <a:lstStyle/>
          <a:p>
            <a:r>
              <a:rPr lang="en-US" dirty="0"/>
              <a:t>Resistors must remain under a power threshold so that it does not overheat and cause further damage to both itself and the system.</a:t>
            </a:r>
          </a:p>
          <a:p>
            <a:r>
              <a:rPr lang="en-US" dirty="0"/>
              <a:t>Power rating is found using the equation P = V*I</a:t>
            </a:r>
          </a:p>
          <a:p>
            <a:r>
              <a:rPr lang="en-US" dirty="0"/>
              <a:t>The power rating determines the wattage that the resistor can operate at without heat problems. The most common are as stated on slide 2: 1/8 Watt, ¼ Watt, ½ Watt, 1 Watt and 2 Watt, though many can be found at much higher ratings.</a:t>
            </a:r>
          </a:p>
          <a:p>
            <a:r>
              <a:rPr lang="en-US" dirty="0"/>
              <a:t>The maximum amount of power is based on what the resistor is composed of.</a:t>
            </a:r>
          </a:p>
          <a:p>
            <a:r>
              <a:rPr lang="en-US" dirty="0"/>
              <a:t>The amount of resistance can change depending on the temperature of the component, called the Temperature Coefficient of Resistance (TCR).</a:t>
            </a:r>
          </a:p>
          <a:p>
            <a:r>
              <a:rPr lang="en-US" dirty="0"/>
              <a:t>TCR is calculated in parts per million per degree Celsius, with the most common TCR found to be 100 PPM/degree Celsius</a:t>
            </a:r>
          </a:p>
        </p:txBody>
      </p:sp>
    </p:spTree>
    <p:extLst>
      <p:ext uri="{BB962C8B-B14F-4D97-AF65-F5344CB8AC3E}">
        <p14:creationId xmlns:p14="http://schemas.microsoft.com/office/powerpoint/2010/main" val="14772644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RegularSeedRightStep">
      <a:dk1>
        <a:srgbClr val="000000"/>
      </a:dk1>
      <a:lt1>
        <a:srgbClr val="FFFFFF"/>
      </a:lt1>
      <a:dk2>
        <a:srgbClr val="242841"/>
      </a:dk2>
      <a:lt2>
        <a:srgbClr val="E8E4E2"/>
      </a:lt2>
      <a:accent1>
        <a:srgbClr val="29A4E7"/>
      </a:accent1>
      <a:accent2>
        <a:srgbClr val="1E48D6"/>
      </a:accent2>
      <a:accent3>
        <a:srgbClr val="5230E8"/>
      </a:accent3>
      <a:accent4>
        <a:srgbClr val="8917D5"/>
      </a:accent4>
      <a:accent5>
        <a:srgbClr val="E729E3"/>
      </a:accent5>
      <a:accent6>
        <a:srgbClr val="D51782"/>
      </a:accent6>
      <a:hlink>
        <a:srgbClr val="BF6C3F"/>
      </a:hlink>
      <a:folHlink>
        <a:srgbClr val="7F7F7F"/>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docProps/app.xml><?xml version="1.0" encoding="utf-8"?>
<Properties xmlns="http://schemas.openxmlformats.org/officeDocument/2006/extended-properties" xmlns:vt="http://schemas.openxmlformats.org/officeDocument/2006/docPropsVTypes">
  <TotalTime>104</TotalTime>
  <Words>979</Words>
  <Application>Microsoft Macintosh PowerPoint</Application>
  <PresentationFormat>Widescreen</PresentationFormat>
  <Paragraphs>63</Paragraphs>
  <Slides>13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Calisto MT</vt:lpstr>
      <vt:lpstr>Wingdings 2</vt:lpstr>
      <vt:lpstr>SlateVTI</vt:lpstr>
      <vt:lpstr>Resistor</vt:lpstr>
      <vt:lpstr>What is a resistor</vt:lpstr>
      <vt:lpstr>What Cont.</vt:lpstr>
      <vt:lpstr>Resistor Units of Measure</vt:lpstr>
      <vt:lpstr>Types of Resistors</vt:lpstr>
      <vt:lpstr>Types of Resistors Cont.</vt:lpstr>
      <vt:lpstr>Types of Resistors Cont.</vt:lpstr>
      <vt:lpstr>Resistor Uses</vt:lpstr>
      <vt:lpstr>Issues with Resistors</vt:lpstr>
      <vt:lpstr>Issues with Resistors Cont.</vt:lpstr>
      <vt:lpstr>Resistor Band Colors</vt:lpstr>
      <vt:lpstr>Resistor Band Colors</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Resistor</dc:title>
  <dc:creator>Patrick A Woodrum</dc:creator>
  <cp:lastModifiedBy>Patrick A Woodrum</cp:lastModifiedBy>
  <cp:revision>11</cp:revision>
  <dcterms:created xsi:type="dcterms:W3CDTF">2020-01-19T02:07:56Z</dcterms:created>
  <dcterms:modified xsi:type="dcterms:W3CDTF">2020-01-19T03:52:43Z</dcterms:modified>
</cp:coreProperties>
</file>